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A5100"/>
    <a:srgbClr val="7A009F"/>
    <a:srgbClr val="F3CC1F"/>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p:scale>
          <a:sx n="66" d="100"/>
          <a:sy n="66" d="100"/>
        </p:scale>
        <p:origin x="-560" y="1104"/>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5/18/18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5/18/18</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5/18/18</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5/18/18</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5/18/18</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mailto:bourque@stsci.edu" TargetMode="External"/><Relationship Id="rId20" Type="http://schemas.openxmlformats.org/officeDocument/2006/relationships/image" Target="../media/image14.png"/><Relationship Id="rId21" Type="http://schemas.openxmlformats.org/officeDocument/2006/relationships/image" Target="../media/image15.png"/><Relationship Id="rId22" Type="http://schemas.openxmlformats.org/officeDocument/2006/relationships/image" Target="../media/image16.png"/><Relationship Id="rId10" Type="http://schemas.openxmlformats.org/officeDocument/2006/relationships/hyperlink" Target="mailto:help@stsci.edu" TargetMode="External"/><Relationship Id="rId11" Type="http://schemas.openxmlformats.org/officeDocument/2006/relationships/image" Target="../media/image5.png"/><Relationship Id="rId12" Type="http://schemas.openxmlformats.org/officeDocument/2006/relationships/image" Target="../media/image6.png"/><Relationship Id="rId13" Type="http://schemas.openxmlformats.org/officeDocument/2006/relationships/image" Target="../media/image7.png"/><Relationship Id="rId14" Type="http://schemas.openxmlformats.org/officeDocument/2006/relationships/image" Target="../media/image8.png"/><Relationship Id="rId15" Type="http://schemas.openxmlformats.org/officeDocument/2006/relationships/image" Target="../media/image9.png"/><Relationship Id="rId16" Type="http://schemas.openxmlformats.org/officeDocument/2006/relationships/image" Target="../media/image10.png"/><Relationship Id="rId17" Type="http://schemas.openxmlformats.org/officeDocument/2006/relationships/image" Target="../media/image11.png"/><Relationship Id="rId18" Type="http://schemas.openxmlformats.org/officeDocument/2006/relationships/image" Target="../media/image12.png"/><Relationship Id="rId19"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www.stsci.edu/hst/acs/documents/isrs/isr1705.pdf" TargetMode="External"/><Relationship Id="rId7" Type="http://schemas.openxmlformats.org/officeDocument/2006/relationships/hyperlink" Target="http://www.stsci.edu/hst/wfc3/documents/ISRs/WFC3-2016-08.pdf" TargetMode="External"/><Relationship Id="rId8" Type="http://schemas.openxmlformats.org/officeDocument/2006/relationships/hyperlink" Target="https://github.com/spacetelescope/pixhist-aas2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381000" y="304800"/>
            <a:ext cx="37642800" cy="4343400"/>
          </a:xfrm>
          <a:prstGeom prst="rect">
            <a:avLst/>
          </a:prstGeom>
          <a:solidFill>
            <a:srgbClr val="0A5100"/>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1" name="object 12"/>
          <p:cNvSpPr/>
          <p:nvPr/>
        </p:nvSpPr>
        <p:spPr>
          <a:xfrm>
            <a:off x="838200" y="8077200"/>
            <a:ext cx="36827852" cy="76200"/>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 name="object 2"/>
          <p:cNvSpPr txBox="1"/>
          <p:nvPr/>
        </p:nvSpPr>
        <p:spPr>
          <a:xfrm>
            <a:off x="4648200" y="762000"/>
            <a:ext cx="291084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smtClean="0">
                <a:solidFill>
                  <a:schemeClr val="bg1">
                    <a:lumMod val="85000"/>
                  </a:schemeClr>
                </a:solidFill>
                <a:latin typeface="Avenir Book"/>
                <a:cs typeface="Avenir Book"/>
              </a:rPr>
              <a:t>Pixel Stability in the Hubble Space Telescope WFC3/UVIS Detector</a:t>
            </a:r>
            <a:endParaRPr sz="10000" b="1" dirty="0">
              <a:solidFill>
                <a:schemeClr val="bg1">
                  <a:lumMod val="85000"/>
                </a:schemeClr>
              </a:solidFill>
              <a:latin typeface="Avenir Book"/>
              <a:cs typeface="Avenir Book"/>
            </a:endParaRPr>
          </a:p>
        </p:txBody>
      </p:sp>
      <p:sp>
        <p:nvSpPr>
          <p:cNvPr id="1786" name="object 9"/>
          <p:cNvSpPr txBox="1"/>
          <p:nvPr/>
        </p:nvSpPr>
        <p:spPr>
          <a:xfrm>
            <a:off x="19354800" y="34137600"/>
            <a:ext cx="11277600" cy="685800"/>
          </a:xfrm>
          <a:prstGeom prst="rect">
            <a:avLst/>
          </a:prstGeom>
        </p:spPr>
        <p:txBody>
          <a:bodyPr vert="horz" wrap="square" lIns="182880" tIns="182880" rIns="182880" bIns="182880" rtlCol="0">
            <a:noAutofit/>
          </a:bodyPr>
          <a:lstStyle/>
          <a:p>
            <a:pPr marL="26670"/>
            <a:r>
              <a:rPr lang="en-US" spc="10" dirty="0" smtClean="0">
                <a:solidFill>
                  <a:srgbClr val="0A5100"/>
                </a:solidFill>
                <a:latin typeface="Avenir Black"/>
                <a:cs typeface="Avenir Black"/>
              </a:rPr>
              <a:t>References</a:t>
            </a: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smtClean="0">
                <a:solidFill>
                  <a:srgbClr val="0A5100"/>
                </a:solidFill>
                <a:latin typeface="Avenir Black"/>
                <a:cs typeface="Avenir Black"/>
              </a:rPr>
              <a:t>Abstract</a:t>
            </a:r>
          </a:p>
          <a:p>
            <a:pPr marL="25400" marR="10160" algn="just">
              <a:lnSpc>
                <a:spcPct val="101299"/>
              </a:lnSpc>
              <a:spcBef>
                <a:spcPts val="718"/>
              </a:spcBef>
            </a:pPr>
            <a:r>
              <a:rPr lang="en-US" sz="3200" dirty="0" smtClean="0">
                <a:latin typeface="Avenir Book"/>
                <a:cs typeface="Avenir Book"/>
              </a:rPr>
              <a:t>The Hubble Space Telescope (HST) Wide Field Camera 3 (WFC3) Ultraviolet-Visible (UVIS) detector has acquired roughly 12,000 dark images since the installation of WFC3 in 2009 as part of a daily monitoring program to measure the intrinsic dark current of the detector.  These images have been reconfigured into “pixel history” images in which detector columns are extracted from each dark and placed into a new time-ordered array, allowing for efficient analysis of a given pixel’s behavior over time.  We discuss how we measure each pixel’s stability, as well as plans for a new Data Quality (DQ) flag to be introduced in future deliveries of UVIS bad pixel tables (BPIXTAB) for flagging pixels that are deemed unstable. </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1. UVIS Dark Observations</a:t>
            </a:r>
            <a:endParaRPr sz="4400" dirty="0">
              <a:solidFill>
                <a:srgbClr val="0A5100"/>
              </a:solidFill>
              <a:latin typeface="Avenir Black"/>
              <a:cs typeface="Avenir Black"/>
            </a:endParaRPr>
          </a:p>
        </p:txBody>
      </p:sp>
      <p:sp>
        <p:nvSpPr>
          <p:cNvPr id="1800" name="object 5"/>
          <p:cNvSpPr txBox="1"/>
          <p:nvPr/>
        </p:nvSpPr>
        <p:spPr>
          <a:xfrm>
            <a:off x="19583400" y="80772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0A5100"/>
                </a:solidFill>
                <a:latin typeface="Avenir Black"/>
                <a:cs typeface="Avenir Black"/>
              </a:rPr>
              <a:t>4. Classification</a:t>
            </a:r>
            <a:endParaRPr sz="4400" dirty="0">
              <a:solidFill>
                <a:srgbClr val="0A5100"/>
              </a:solidFill>
              <a:latin typeface="Avenir Black"/>
              <a:cs typeface="Avenir Black"/>
            </a:endParaRPr>
          </a:p>
        </p:txBody>
      </p:sp>
      <p:grpSp>
        <p:nvGrpSpPr>
          <p:cNvPr id="1804" name="Group 1803"/>
          <p:cNvGrpSpPr/>
          <p:nvPr/>
        </p:nvGrpSpPr>
        <p:grpSpPr>
          <a:xfrm>
            <a:off x="381000" y="18592800"/>
            <a:ext cx="18060430" cy="867833"/>
            <a:chOff x="387350" y="5501240"/>
            <a:chExt cx="7378204"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574129" y="5853308"/>
              <a:ext cx="7191425" cy="3657598"/>
            </a:xfrm>
            <a:prstGeom prst="rect">
              <a:avLst/>
            </a:prstGeom>
          </p:spPr>
          <p:txBody>
            <a:bodyPr vert="horz" wrap="square" lIns="91440" tIns="91440" rIns="91440" bIns="91440" rtlCol="0">
              <a:noAutofit/>
            </a:bodyPr>
            <a:lstStyle/>
            <a:p>
              <a:pPr marR="118110" algn="ctr"/>
              <a:r>
                <a:rPr lang="en-US" sz="4400" spc="10" dirty="0">
                  <a:solidFill>
                    <a:srgbClr val="0A5100"/>
                  </a:solidFill>
                  <a:latin typeface="Avenir Black"/>
                  <a:cs typeface="Avenir Black"/>
                </a:rPr>
                <a:t>2</a:t>
              </a:r>
              <a:r>
                <a:rPr lang="en-US" sz="4400" spc="10" dirty="0" smtClean="0">
                  <a:solidFill>
                    <a:srgbClr val="0A5100"/>
                  </a:solidFill>
                  <a:latin typeface="Avenir Black"/>
                  <a:cs typeface="Avenir Black"/>
                </a:rPr>
                <a:t>. Pixel History Images</a:t>
              </a:r>
              <a:endParaRPr sz="4400" dirty="0">
                <a:solidFill>
                  <a:srgbClr val="0A5100"/>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4419600" y="3505200"/>
            <a:ext cx="29641800" cy="861774"/>
          </a:xfrm>
          <a:prstGeom prst="rect">
            <a:avLst/>
          </a:prstGeom>
        </p:spPr>
        <p:txBody>
          <a:bodyPr wrap="square" lIns="182880" tIns="91440" rIns="182880" bIns="91440" anchor="ctr">
            <a:spAutoFit/>
          </a:bodyPr>
          <a:lstStyle/>
          <a:p>
            <a:pPr marL="210820" marR="196850" algn="ctr"/>
            <a:r>
              <a:rPr lang="en-US" sz="4400" spc="-40" dirty="0" smtClean="0">
                <a:solidFill>
                  <a:schemeClr val="bg1">
                    <a:lumMod val="85000"/>
                  </a:schemeClr>
                </a:solidFill>
                <a:latin typeface="Avenir Black"/>
                <a:cs typeface="Avenir Black"/>
              </a:rPr>
              <a:t>Matthew Bourque</a:t>
            </a:r>
            <a:r>
              <a:rPr lang="en-US" sz="4400" spc="-40" dirty="0" smtClean="0">
                <a:solidFill>
                  <a:schemeClr val="bg1">
                    <a:lumMod val="85000"/>
                  </a:schemeClr>
                </a:solidFill>
                <a:latin typeface="Avenir Book"/>
                <a:cs typeface="Avenir Book"/>
              </a:rPr>
              <a:t>, Sylvia Baggett, David </a:t>
            </a:r>
            <a:r>
              <a:rPr lang="en-US" sz="4400" spc="-40" dirty="0" err="1" smtClean="0">
                <a:solidFill>
                  <a:schemeClr val="bg1">
                    <a:lumMod val="85000"/>
                  </a:schemeClr>
                </a:solidFill>
                <a:latin typeface="Avenir Book"/>
                <a:cs typeface="Avenir Book"/>
              </a:rPr>
              <a:t>Borncamp</a:t>
            </a:r>
            <a:r>
              <a:rPr lang="en-US" sz="4400" spc="-40" dirty="0" smtClean="0">
                <a:solidFill>
                  <a:schemeClr val="bg1">
                    <a:lumMod val="85000"/>
                  </a:schemeClr>
                </a:solidFill>
                <a:latin typeface="Avenir Book"/>
                <a:cs typeface="Avenir Book"/>
              </a:rPr>
              <a:t>, Tyler Desjardins, Norman </a:t>
            </a:r>
            <a:r>
              <a:rPr lang="en-US" sz="4400" spc="-40" dirty="0" err="1" smtClean="0">
                <a:solidFill>
                  <a:schemeClr val="bg1">
                    <a:lumMod val="85000"/>
                  </a:schemeClr>
                </a:solidFill>
                <a:latin typeface="Avenir Book"/>
                <a:cs typeface="Avenir Book"/>
              </a:rPr>
              <a:t>Grogin</a:t>
            </a:r>
            <a:r>
              <a:rPr lang="en-US" sz="4400" spc="-40" dirty="0" smtClean="0">
                <a:solidFill>
                  <a:schemeClr val="bg1">
                    <a:lumMod val="85000"/>
                  </a:schemeClr>
                </a:solidFill>
                <a:latin typeface="Avenir Book"/>
                <a:cs typeface="Avenir Book"/>
              </a:rPr>
              <a:t>, </a:t>
            </a:r>
            <a:r>
              <a:rPr lang="en-US" sz="4400" spc="-90" dirty="0" smtClean="0">
                <a:solidFill>
                  <a:schemeClr val="bg1">
                    <a:lumMod val="85000"/>
                  </a:schemeClr>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rgbClr val="0A5100"/>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9144000"/>
            <a:ext cx="6975821" cy="6548227"/>
          </a:xfrm>
          <a:prstGeom prst="rect">
            <a:avLst/>
          </a:prstGeom>
        </p:spPr>
      </p:pic>
      <p:sp>
        <p:nvSpPr>
          <p:cNvPr id="45" name="TextBox 44"/>
          <p:cNvSpPr txBox="1"/>
          <p:nvPr/>
        </p:nvSpPr>
        <p:spPr>
          <a:xfrm>
            <a:off x="533400" y="15849600"/>
            <a:ext cx="18211800" cy="255454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 (Right) The number of hot pixels over time for Chip 2 (Amps C &amp; D).  ~1000 new hot pixels above the 54 e-/</a:t>
            </a:r>
            <a:r>
              <a:rPr lang="en-US" sz="3200" dirty="0" err="1" smtClean="0">
                <a:latin typeface="Avenir Book"/>
                <a:cs typeface="Avenir Book"/>
              </a:rPr>
              <a:t>hr</a:t>
            </a:r>
            <a:r>
              <a:rPr lang="en-US" sz="3200" dirty="0" smtClean="0">
                <a:latin typeface="Avenir Book"/>
                <a:cs typeface="Avenir Book"/>
              </a:rPr>
              <a:t> threshold appear every day, currently occupying ~5% of each chip.  Each month, the UVIS detector is warmed to +20C (shaded gray/white regions) erasing 10-20% of the hot pixels.</a:t>
            </a:r>
          </a:p>
        </p:txBody>
      </p:sp>
      <p:sp>
        <p:nvSpPr>
          <p:cNvPr id="42" name="Rectangle 41"/>
          <p:cNvSpPr/>
          <p:nvPr/>
        </p:nvSpPr>
        <p:spPr>
          <a:xfrm>
            <a:off x="14554200" y="37451848"/>
            <a:ext cx="4250334" cy="615553"/>
          </a:xfrm>
          <a:prstGeom prst="rect">
            <a:avLst/>
          </a:prstGeom>
        </p:spPr>
        <p:txBody>
          <a:bodyPr wrap="square" lIns="182880" tIns="91440" rIns="182880" bIns="91440" anchor="ctr">
            <a:spAutoFit/>
          </a:bodyPr>
          <a:lstStyle/>
          <a:p>
            <a:pPr marL="210820" marR="196850" algn="ctr"/>
            <a:r>
              <a:rPr lang="en-US" sz="2800" spc="-40" smtClean="0">
                <a:solidFill>
                  <a:srgbClr val="D04848"/>
                </a:solidFill>
                <a:latin typeface="Avenir Book"/>
                <a:cs typeface="Avenir Book"/>
              </a:rPr>
              <a:t>Poster 119.14</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613096" y="35204402"/>
            <a:ext cx="4149408" cy="2274195"/>
          </a:xfrm>
          <a:prstGeom prst="rect">
            <a:avLst/>
          </a:prstGeom>
        </p:spPr>
      </p:pic>
      <p:sp>
        <p:nvSpPr>
          <p:cNvPr id="21" name="TextBox 20"/>
          <p:cNvSpPr txBox="1"/>
          <p:nvPr/>
        </p:nvSpPr>
        <p:spPr>
          <a:xfrm>
            <a:off x="19431000" y="34899600"/>
            <a:ext cx="18592800" cy="3108544"/>
          </a:xfrm>
          <a:prstGeom prst="rect">
            <a:avLst/>
          </a:prstGeom>
          <a:noFill/>
        </p:spPr>
        <p:txBody>
          <a:bodyPr wrap="square" rtlCol="0">
            <a:spAutoFit/>
          </a:bodyPr>
          <a:lstStyle/>
          <a:p>
            <a:pPr marL="342900" indent="-342900">
              <a:buFont typeface="Arial"/>
              <a:buChar char="•"/>
            </a:pPr>
            <a:r>
              <a:rPr lang="en-US" sz="2800" dirty="0" smtClean="0">
                <a:latin typeface="Avenir Book"/>
                <a:cs typeface="Avenir Book"/>
              </a:rPr>
              <a:t>WFC3 ISR: “Pixel Stability in the HST WFC3/UVIS Detector,” Bourque et al., 2018 (in prep.)</a:t>
            </a:r>
          </a:p>
          <a:p>
            <a:pPr marL="342900" indent="-342900">
              <a:buFont typeface="Arial"/>
              <a:buChar char="•"/>
            </a:pPr>
            <a:r>
              <a:rPr lang="en-US" sz="2800" dirty="0" smtClean="0">
                <a:latin typeface="Avenir Book"/>
                <a:cs typeface="Avenir Book"/>
              </a:rPr>
              <a:t>ACS ISR 17-05: </a:t>
            </a:r>
            <a:r>
              <a:rPr lang="en-US" sz="2800" i="1" dirty="0" smtClean="0">
                <a:latin typeface="Avenir Book"/>
                <a:cs typeface="Avenir Book"/>
              </a:rPr>
              <a:t>“Pixel </a:t>
            </a:r>
            <a:r>
              <a:rPr lang="en-US" sz="2800" i="1" dirty="0">
                <a:latin typeface="Avenir Book"/>
                <a:cs typeface="Avenir Book"/>
              </a:rPr>
              <a:t>History for Advanced Camera for Surveys Wide Field </a:t>
            </a:r>
            <a:r>
              <a:rPr lang="en-US" sz="2800" i="1" dirty="0" smtClean="0">
                <a:latin typeface="Avenir Book"/>
                <a:cs typeface="Avenir Book"/>
              </a:rPr>
              <a:t>Channel,” </a:t>
            </a:r>
            <a:r>
              <a:rPr lang="en-US" sz="2800" dirty="0" err="1" smtClean="0">
                <a:latin typeface="Avenir Book"/>
                <a:cs typeface="Avenir Book"/>
              </a:rPr>
              <a:t>Borncamp</a:t>
            </a:r>
            <a:r>
              <a:rPr lang="en-US" sz="2800" dirty="0" smtClean="0">
                <a:latin typeface="Avenir Book"/>
                <a:cs typeface="Avenir Book"/>
              </a:rPr>
              <a:t> et al., 2017</a:t>
            </a:r>
            <a:r>
              <a:rPr lang="en-US" sz="2800" dirty="0">
                <a:latin typeface="Avenir Book"/>
                <a:cs typeface="Avenir Book"/>
              </a:rPr>
              <a:t>, available at </a:t>
            </a:r>
            <a:r>
              <a:rPr lang="en-US" sz="2800" dirty="0">
                <a:latin typeface="Avenir Book"/>
                <a:cs typeface="Avenir Book"/>
                <a:hlinkClick r:id="rId6"/>
              </a:rPr>
              <a:t>http://www.stsci.edu/hst/acs/documents/isrs/isr1705.</a:t>
            </a:r>
            <a:r>
              <a:rPr lang="en-US" sz="2800" dirty="0" smtClean="0">
                <a:latin typeface="Avenir Book"/>
                <a:cs typeface="Avenir Book"/>
                <a:hlinkClick r:id="rId6"/>
              </a:rPr>
              <a:t>pdf</a:t>
            </a:r>
            <a:r>
              <a:rPr lang="en-US" sz="2800" dirty="0" smtClean="0">
                <a:latin typeface="Avenir Book"/>
                <a:cs typeface="Avenir Book"/>
              </a:rPr>
              <a:t>.   </a:t>
            </a:r>
          </a:p>
          <a:p>
            <a:pPr marL="342900" indent="-342900">
              <a:buFont typeface="Arial"/>
              <a:buChar char="•"/>
            </a:pPr>
            <a:r>
              <a:rPr lang="en-US" sz="2800" dirty="0" smtClean="0">
                <a:latin typeface="Avenir Book"/>
                <a:cs typeface="Avenir Book"/>
              </a:rPr>
              <a:t>WFC3 ISR 2016-08</a:t>
            </a:r>
            <a:r>
              <a:rPr lang="en-US" sz="2800" i="1" dirty="0" smtClean="0">
                <a:latin typeface="Avenir Book"/>
                <a:cs typeface="Avenir Book"/>
              </a:rPr>
              <a:t>: “WFC3/UVIS Dark Calibration: Monitoring Results and Improvements to Dark Reference Files,”</a:t>
            </a:r>
            <a:r>
              <a:rPr lang="en-US" sz="2800" dirty="0" smtClean="0">
                <a:latin typeface="Avenir Book"/>
                <a:cs typeface="Avenir Book"/>
              </a:rPr>
              <a:t> Bourque &amp; Baggett, 2016</a:t>
            </a:r>
            <a:r>
              <a:rPr lang="en-US" sz="2800" dirty="0">
                <a:latin typeface="Avenir Book"/>
                <a:cs typeface="Avenir Book"/>
              </a:rPr>
              <a:t>, available at </a:t>
            </a:r>
            <a:r>
              <a:rPr lang="en-US" sz="2800" dirty="0">
                <a:latin typeface="Avenir Book"/>
                <a:cs typeface="Avenir Book"/>
                <a:hlinkClick r:id="rId7"/>
              </a:rPr>
              <a:t>http://www.stsci.edu/hst/wfc3/documents/ISRs/WFC3-2016-08.</a:t>
            </a:r>
            <a:r>
              <a:rPr lang="en-US" sz="2800" dirty="0" smtClean="0">
                <a:latin typeface="Avenir Book"/>
                <a:cs typeface="Avenir Book"/>
                <a:hlinkClick r:id="rId7"/>
              </a:rPr>
              <a:t>pdf</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This poster and supporting </a:t>
            </a:r>
            <a:r>
              <a:rPr lang="en-US" sz="2800" dirty="0">
                <a:latin typeface="Avenir Book"/>
                <a:cs typeface="Avenir Book"/>
              </a:rPr>
              <a:t>materials </a:t>
            </a:r>
            <a:r>
              <a:rPr lang="en-US" sz="2800" dirty="0" smtClean="0">
                <a:latin typeface="Avenir Book"/>
                <a:cs typeface="Avenir Book"/>
              </a:rPr>
              <a:t>are available </a:t>
            </a:r>
            <a:r>
              <a:rPr lang="en-US" sz="2800" dirty="0">
                <a:latin typeface="Avenir Book"/>
                <a:cs typeface="Avenir Book"/>
              </a:rPr>
              <a:t>at </a:t>
            </a:r>
            <a:r>
              <a:rPr lang="en-US" sz="2800" dirty="0">
                <a:latin typeface="Avenir Book"/>
                <a:cs typeface="Avenir Book"/>
                <a:hlinkClick r:id="rId8"/>
              </a:rPr>
              <a:t>https://github.com</a:t>
            </a:r>
            <a:r>
              <a:rPr lang="en-US" sz="2800" dirty="0" smtClean="0">
                <a:latin typeface="Avenir Book"/>
                <a:cs typeface="Avenir Book"/>
                <a:hlinkClick r:id="rId8"/>
              </a:rPr>
              <a:t>/spacetelescope/pixhist-aas232</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Questions? Email </a:t>
            </a:r>
            <a:r>
              <a:rPr lang="en-US" sz="2800" dirty="0" smtClean="0">
                <a:latin typeface="Avenir Book"/>
                <a:cs typeface="Avenir Book"/>
                <a:hlinkClick r:id="rId9"/>
              </a:rPr>
              <a:t>bourque@stsci.edu</a:t>
            </a:r>
            <a:r>
              <a:rPr lang="en-US" sz="2800" dirty="0" smtClean="0">
                <a:latin typeface="Avenir Book"/>
                <a:cs typeface="Avenir Book"/>
              </a:rPr>
              <a:t> or </a:t>
            </a:r>
            <a:r>
              <a:rPr lang="en-US" sz="2800" dirty="0" smtClean="0">
                <a:latin typeface="Avenir Book"/>
                <a:cs typeface="Avenir Book"/>
                <a:hlinkClick r:id="rId10"/>
              </a:rPr>
              <a:t>help@stsci.edu</a:t>
            </a:r>
            <a:endParaRPr lang="en-US" sz="28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36" name="Picture 3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575000" y="9264964"/>
            <a:ext cx="9459033" cy="9740272"/>
          </a:xfrm>
          <a:prstGeom prst="rect">
            <a:avLst/>
          </a:prstGeom>
        </p:spPr>
      </p:pic>
      <p:pic>
        <p:nvPicPr>
          <p:cNvPr id="14" name="Picture 13"/>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78001" y="19893386"/>
            <a:ext cx="2743200" cy="2737735"/>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972800" y="19735800"/>
            <a:ext cx="7759204" cy="5181600"/>
          </a:xfrm>
          <a:prstGeom prst="rect">
            <a:avLst/>
          </a:prstGeom>
        </p:spPr>
      </p:pic>
      <p:pic>
        <p:nvPicPr>
          <p:cNvPr id="41" name="Picture 40"/>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429000" y="19888200"/>
            <a:ext cx="2737202" cy="2748108"/>
          </a:xfrm>
          <a:prstGeom prst="rect">
            <a:avLst/>
          </a:prstGeom>
        </p:spPr>
      </p:pic>
      <p:pic>
        <p:nvPicPr>
          <p:cNvPr id="43" name="Picture 4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6477000" y="19888200"/>
            <a:ext cx="2737202" cy="2748108"/>
          </a:xfrm>
          <a:prstGeom prst="rect">
            <a:avLst/>
          </a:prstGeom>
        </p:spPr>
      </p:pic>
      <p:sp>
        <p:nvSpPr>
          <p:cNvPr id="44" name="TextBox 43"/>
          <p:cNvSpPr txBox="1"/>
          <p:nvPr/>
        </p:nvSpPr>
        <p:spPr>
          <a:xfrm>
            <a:off x="457200" y="25450800"/>
            <a:ext cx="18288000" cy="1569660"/>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a single pixel’s </a:t>
            </a:r>
            <a:r>
              <a:rPr lang="en-US" sz="3200" dirty="0" smtClean="0">
                <a:latin typeface="Avenir Book"/>
                <a:cs typeface="Avenir Book"/>
              </a:rPr>
              <a:t>measured electron value </a:t>
            </a:r>
            <a:r>
              <a:rPr lang="en-US" sz="3200" dirty="0" smtClean="0">
                <a:latin typeface="Avenir Book"/>
                <a:cs typeface="Avenir Book"/>
              </a:rPr>
              <a:t>is </a:t>
            </a:r>
            <a:r>
              <a:rPr lang="en-US" sz="3200" dirty="0" smtClean="0">
                <a:latin typeface="Avenir Book"/>
                <a:cs typeface="Avenir Book"/>
              </a:rPr>
              <a:t>time-ordered along each row of the image. Each column’s pixel history image was placed into a Hierarchal Data Format (HDF) dataset using Python’s </a:t>
            </a:r>
            <a:r>
              <a:rPr lang="en-US" sz="3200" dirty="0" smtClean="0">
                <a:latin typeface="Consolas"/>
                <a:cs typeface="Consolas"/>
              </a:rPr>
              <a:t>h5py</a:t>
            </a:r>
            <a:r>
              <a:rPr lang="en-US" sz="3200" dirty="0" smtClean="0">
                <a:latin typeface="Avenir Book"/>
                <a:cs typeface="Avenir Book"/>
              </a:rPr>
              <a:t> library.</a:t>
            </a:r>
          </a:p>
        </p:txBody>
      </p:sp>
      <p:cxnSp>
        <p:nvCxnSpPr>
          <p:cNvPr id="17" name="Straight Arrow Connector 16"/>
          <p:cNvCxnSpPr/>
          <p:nvPr/>
        </p:nvCxnSpPr>
        <p:spPr>
          <a:xfrm>
            <a:off x="9372600" y="212598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27076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27076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27076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249174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252984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23622000"/>
            <a:ext cx="8458200" cy="1569660"/>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a:t>
            </a:r>
            <a:r>
              <a:rPr lang="en-US" sz="3200" dirty="0" err="1" smtClean="0">
                <a:latin typeface="Consolas"/>
                <a:cs typeface="Consolas"/>
              </a:rPr>
              <a:t>sci</a:t>
            </a:r>
            <a:r>
              <a:rPr lang="en-US" sz="3200" dirty="0" smtClean="0">
                <a:latin typeface="Consolas"/>
                <a:cs typeface="Consolas"/>
              </a:rPr>
              <a:t>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err="1" smtClean="0">
                <a:solidFill>
                  <a:srgbClr val="FF0000"/>
                </a:solidFill>
                <a:latin typeface="Consolas"/>
                <a:cs typeface="Consolas"/>
              </a:rPr>
              <a:t>sci</a:t>
            </a:r>
            <a:r>
              <a:rPr lang="en-US" sz="3200" dirty="0" smtClean="0">
                <a:solidFill>
                  <a:srgbClr val="FF0000"/>
                </a:solidFill>
                <a:latin typeface="Consolas"/>
                <a:cs typeface="Consolas"/>
              </a:rPr>
              <a:t>’</a:t>
            </a:r>
            <a:r>
              <a:rPr lang="en-US" sz="3200" dirty="0" smtClean="0">
                <a:latin typeface="Consolas"/>
                <a:cs typeface="Consolas"/>
              </a:rPr>
              <a:t>].value</a:t>
            </a:r>
          </a:p>
          <a:p>
            <a:r>
              <a:rPr lang="en-US" sz="3200" dirty="0">
                <a:latin typeface="Consolas"/>
                <a:cs typeface="Consolas"/>
              </a:rPr>
              <a:t> </a:t>
            </a:r>
            <a:r>
              <a:rPr lang="en-US" sz="3200" dirty="0" smtClean="0">
                <a:latin typeface="Consolas"/>
                <a:cs typeface="Consolas"/>
              </a:rPr>
              <a:t>   err = f</a:t>
            </a:r>
            <a:r>
              <a:rPr lang="en-US" sz="3200" dirty="0">
                <a:latin typeface="Consolas"/>
                <a:cs typeface="Consolas"/>
              </a:rPr>
              <a:t>[</a:t>
            </a:r>
            <a:r>
              <a:rPr lang="en-US" sz="3200" dirty="0">
                <a:solidFill>
                  <a:srgbClr val="FF0000"/>
                </a:solidFill>
                <a:latin typeface="Consolas"/>
                <a:cs typeface="Consolas"/>
              </a:rPr>
              <a:t>‘{amp}/{col}</a:t>
            </a:r>
            <a:r>
              <a:rPr lang="en-US" sz="3200" dirty="0" smtClean="0">
                <a:solidFill>
                  <a:srgbClr val="FF0000"/>
                </a:solidFill>
                <a:latin typeface="Consolas"/>
                <a:cs typeface="Consolas"/>
              </a:rPr>
              <a:t>/err’</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24384000"/>
            <a:ext cx="1295400" cy="0"/>
          </a:xfrm>
          <a:prstGeom prst="straightConnector1">
            <a:avLst/>
          </a:prstGeom>
          <a:ln w="101600">
            <a:solidFill>
              <a:srgbClr val="0A5100"/>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066800" y="1447800"/>
            <a:ext cx="3124200" cy="2082799"/>
          </a:xfrm>
          <a:prstGeom prst="rect">
            <a:avLst/>
          </a:prstGeom>
        </p:spPr>
      </p:pic>
      <p:sp>
        <p:nvSpPr>
          <p:cNvPr id="53" name="TextBox 52"/>
          <p:cNvSpPr txBox="1"/>
          <p:nvPr/>
        </p:nvSpPr>
        <p:spPr>
          <a:xfrm>
            <a:off x="19583400" y="9372600"/>
            <a:ext cx="8915400" cy="8094524"/>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spcBef>
                <a:spcPts val="600"/>
              </a:spcBef>
              <a:spcAft>
                <a:spcPts val="600"/>
              </a:spcAft>
            </a:pPr>
            <a:r>
              <a:rPr lang="en-US" sz="3200" dirty="0" smtClean="0">
                <a:solidFill>
                  <a:srgbClr val="008000"/>
                </a:solidFill>
                <a:latin typeface="Avenir Book"/>
                <a:cs typeface="Avenir Book"/>
              </a:rPr>
              <a:t>Cold + Stable:     </a:t>
            </a:r>
            <a:r>
              <a:rPr lang="en-US" sz="3200" dirty="0" smtClean="0">
                <a:latin typeface="Avenir Book"/>
                <a:cs typeface="Avenir Book"/>
              </a:rPr>
              <a:t>SCI &lt;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&lt; threshold</a:t>
            </a:r>
          </a:p>
          <a:p>
            <a:pPr algn="just">
              <a:spcBef>
                <a:spcPts val="600"/>
              </a:spcBef>
              <a:spcAft>
                <a:spcPts val="600"/>
              </a:spcAft>
            </a:pPr>
            <a:r>
              <a:rPr lang="en-US" sz="3200" dirty="0" smtClean="0">
                <a:solidFill>
                  <a:srgbClr val="0000FF"/>
                </a:solidFill>
                <a:latin typeface="Avenir Book"/>
                <a:cs typeface="Avenir Book"/>
              </a:rPr>
              <a:t>Cold + Unstable: </a:t>
            </a:r>
            <a:r>
              <a:rPr lang="en-US" sz="3200" dirty="0" smtClean="0">
                <a:latin typeface="Avenir Book"/>
                <a:cs typeface="Avenir Book"/>
              </a:rPr>
              <a:t>SCI &lt;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&gt; threshold</a:t>
            </a:r>
          </a:p>
          <a:p>
            <a:pPr algn="just">
              <a:spcBef>
                <a:spcPts val="600"/>
              </a:spcBef>
              <a:spcAft>
                <a:spcPts val="600"/>
              </a:spcAft>
            </a:pPr>
            <a:r>
              <a:rPr lang="en-US" sz="3200" dirty="0" smtClean="0">
                <a:solidFill>
                  <a:schemeClr val="accent6">
                    <a:lumMod val="75000"/>
                  </a:schemeClr>
                </a:solidFill>
                <a:latin typeface="Avenir Book"/>
                <a:cs typeface="Avenir Book"/>
              </a:rPr>
              <a:t>Hot + Stable:       </a:t>
            </a:r>
            <a:r>
              <a:rPr lang="en-US" sz="3200" dirty="0" smtClean="0">
                <a:latin typeface="Avenir Book"/>
                <a:cs typeface="Avenir Book"/>
              </a:rPr>
              <a:t>SCI &gt;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&lt; threshold</a:t>
            </a:r>
          </a:p>
          <a:p>
            <a:pPr algn="just">
              <a:spcBef>
                <a:spcPts val="600"/>
              </a:spcBef>
              <a:spcAft>
                <a:spcPts val="600"/>
              </a:spcAft>
            </a:pPr>
            <a:r>
              <a:rPr lang="en-US" sz="3200" dirty="0" smtClean="0">
                <a:solidFill>
                  <a:srgbClr val="FF0000"/>
                </a:solidFill>
                <a:latin typeface="Avenir Book"/>
                <a:cs typeface="Avenir Book"/>
              </a:rPr>
              <a:t>Hot + Unstable:   </a:t>
            </a:r>
            <a:r>
              <a:rPr lang="en-US" sz="3200" dirty="0" smtClean="0">
                <a:latin typeface="Avenir Book"/>
                <a:cs typeface="Avenir Book"/>
              </a:rPr>
              <a:t>SCI &gt; 54e-/</a:t>
            </a:r>
            <a:r>
              <a:rPr lang="en-US" sz="3200" dirty="0" err="1" smtClean="0">
                <a:latin typeface="Avenir Book"/>
                <a:cs typeface="Avenir Book"/>
              </a:rPr>
              <a:t>hr</a:t>
            </a:r>
            <a:r>
              <a:rPr lang="en-US" sz="3200" dirty="0">
                <a:latin typeface="Avenir Book"/>
                <a:cs typeface="Avenir Book"/>
              </a:rPr>
              <a:t>;</a:t>
            </a:r>
            <a:r>
              <a:rPr lang="en-US" sz="3200" dirty="0" smtClean="0">
                <a:latin typeface="Avenir Book"/>
                <a:cs typeface="Avenir Book"/>
              </a:rPr>
              <a:t> F &gt; threshold</a:t>
            </a:r>
          </a:p>
          <a:p>
            <a:pPr algn="just"/>
            <a:endParaRPr lang="en-US" sz="3200" dirty="0" smtClean="0">
              <a:latin typeface="Avenir Book"/>
              <a:cs typeface="Avenir Book"/>
            </a:endParaRPr>
          </a:p>
          <a:p>
            <a:pPr algn="just"/>
            <a:r>
              <a:rPr lang="en-US" sz="3200" dirty="0" smtClean="0">
                <a:latin typeface="Avenir Book"/>
                <a:cs typeface="Avenir Book"/>
              </a:rPr>
              <a:t>(Right) The stability versus the mean SCI value in log space for each pixel for the March 2018 anneal period.  We see that the vast majority of pixels (~98%) are stable.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a:t>
            </a:r>
            <a:endParaRPr lang="en-US" sz="3200" dirty="0">
              <a:latin typeface="Avenir Book"/>
              <a:cs typeface="Avenir Book"/>
            </a:endParaRPr>
          </a:p>
        </p:txBody>
      </p:sp>
      <p:sp>
        <p:nvSpPr>
          <p:cNvPr id="54" name="TextBox 53"/>
          <p:cNvSpPr txBox="1"/>
          <p:nvPr/>
        </p:nvSpPr>
        <p:spPr>
          <a:xfrm>
            <a:off x="19507200" y="26136600"/>
            <a:ext cx="9448800" cy="7971413"/>
          </a:xfrm>
          <a:prstGeom prst="rect">
            <a:avLst/>
          </a:prstGeom>
          <a:noFill/>
        </p:spPr>
        <p:txBody>
          <a:bodyPr wrap="square" rtlCol="0">
            <a:spAutoFit/>
          </a:bodyPr>
          <a:lstStyle/>
          <a:p>
            <a:pPr algn="just"/>
            <a:r>
              <a:rPr lang="en-US" sz="3200" dirty="0" smtClean="0">
                <a:latin typeface="Avenir Book"/>
                <a:cs typeface="Avenir Book"/>
              </a:rPr>
              <a:t>(Right) The number of pixels in each classification for each anneal period in the </a:t>
            </a:r>
            <a:r>
              <a:rPr lang="en-US" sz="3200" dirty="0" err="1" smtClean="0">
                <a:latin typeface="Avenir Book"/>
                <a:cs typeface="Avenir Book"/>
              </a:rPr>
              <a:t>postflash</a:t>
            </a:r>
            <a:r>
              <a:rPr lang="en-US" sz="3200" dirty="0" smtClean="0">
                <a:latin typeface="Avenir Book"/>
                <a:cs typeface="Avenir Book"/>
              </a:rPr>
              <a:t> era.  Currently, the CALWF3 calibration pipeline only flags hot pixels (i.e. those that exceed the 54 e-/</a:t>
            </a:r>
            <a:r>
              <a:rPr lang="en-US" sz="3200" dirty="0" err="1" smtClean="0">
                <a:latin typeface="Avenir Book"/>
                <a:cs typeface="Avenir Book"/>
              </a:rPr>
              <a:t>hr</a:t>
            </a:r>
            <a:r>
              <a:rPr lang="en-US" sz="3200" dirty="0" smtClean="0">
                <a:latin typeface="Avenir Book"/>
                <a:cs typeface="Avenir Book"/>
              </a:rPr>
              <a:t> threshold) in the Data Quality (DQ) array of images. </a:t>
            </a:r>
            <a:r>
              <a:rPr lang="en-US" sz="3200" b="1" dirty="0" smtClean="0">
                <a:latin typeface="Avenir Book"/>
                <a:cs typeface="Avenir Book"/>
              </a:rPr>
              <a:t>However,</a:t>
            </a:r>
            <a:r>
              <a:rPr lang="en-US" sz="3200" b="1" dirty="0" smtClean="0">
                <a:latin typeface="Avenir Heavy"/>
                <a:cs typeface="Avenir Heavy"/>
              </a:rPr>
              <a:t> ~3.5-6.5% of these hot pixels could be recovered due to their stability (i.e. hot + stable).</a:t>
            </a:r>
            <a:r>
              <a:rPr lang="en-US" sz="3200" dirty="0" smtClean="0">
                <a:latin typeface="Avenir Book"/>
                <a:cs typeface="Avenir Book"/>
              </a:rPr>
              <a:t>  Alternatively, there exist ~1% of pixels that are not flagged in the DQ array that are not recommended to use due to their instability (i.e. cold + unstable).  </a:t>
            </a:r>
            <a:r>
              <a:rPr lang="en-US" sz="3200" b="1" dirty="0" smtClean="0">
                <a:latin typeface="Avenir Heavy"/>
                <a:cs typeface="Avenir Heavy"/>
              </a:rPr>
              <a:t>Pixel instability DQ flags (value 8) will be added to future, post-anneal-period deliveries of UVIS Bad Pixel Tables (BPIXTAB). </a:t>
            </a:r>
            <a:r>
              <a:rPr lang="en-US" sz="3200" dirty="0" smtClean="0">
                <a:latin typeface="Avenir Book"/>
                <a:cs typeface="Avenir Book"/>
              </a:rPr>
              <a:t>This analysis will be detailed in a forthcoming WFC3 Instrument Science Report (Bourque, et al., </a:t>
            </a:r>
            <a:r>
              <a:rPr lang="en-US" sz="3200" i="1" dirty="0" smtClean="0">
                <a:latin typeface="Avenir Book"/>
                <a:cs typeface="Avenir Book"/>
              </a:rPr>
              <a:t>in prep</a:t>
            </a:r>
            <a:r>
              <a:rPr lang="en-US" sz="3200" dirty="0" smtClean="0">
                <a:latin typeface="Avenir Book"/>
                <a:cs typeface="Avenir Book"/>
              </a:rPr>
              <a:t>).</a:t>
            </a:r>
            <a:endParaRPr lang="en-US" sz="3200" b="1" dirty="0">
              <a:latin typeface="Avenir Heavy"/>
              <a:cs typeface="Avenir Heavy"/>
            </a:endParaRPr>
          </a:p>
        </p:txBody>
      </p:sp>
      <p:pic>
        <p:nvPicPr>
          <p:cNvPr id="28" name="Picture 2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337000" y="25146000"/>
            <a:ext cx="8541282" cy="9220200"/>
          </a:xfrm>
          <a:prstGeom prst="rect">
            <a:avLst/>
          </a:prstGeom>
        </p:spPr>
      </p:pic>
      <p:pic>
        <p:nvPicPr>
          <p:cNvPr id="56" name="Picture 5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9601200" y="9296400"/>
            <a:ext cx="8558735" cy="6248400"/>
          </a:xfrm>
          <a:prstGeom prst="rect">
            <a:avLst/>
          </a:prstGeom>
        </p:spPr>
      </p:pic>
      <p:sp>
        <p:nvSpPr>
          <p:cNvPr id="58" name="object 5"/>
          <p:cNvSpPr txBox="1"/>
          <p:nvPr/>
        </p:nvSpPr>
        <p:spPr>
          <a:xfrm>
            <a:off x="762000" y="27127200"/>
            <a:ext cx="17752546" cy="685800"/>
          </a:xfrm>
          <a:prstGeom prst="rect">
            <a:avLst/>
          </a:prstGeom>
        </p:spPr>
        <p:txBody>
          <a:bodyPr vert="horz" wrap="square" lIns="182880" tIns="182880" rIns="182880" bIns="182880" rtlCol="0">
            <a:noAutofit/>
          </a:bodyPr>
          <a:lstStyle/>
          <a:p>
            <a:pPr marR="118110" algn="ctr"/>
            <a:r>
              <a:rPr lang="en-US" sz="4400" spc="10" dirty="0">
                <a:solidFill>
                  <a:srgbClr val="0A5100"/>
                </a:solidFill>
                <a:latin typeface="Avenir Black"/>
                <a:cs typeface="Avenir Black"/>
              </a:rPr>
              <a:t>3</a:t>
            </a:r>
            <a:r>
              <a:rPr lang="en-US" sz="4400" spc="10" dirty="0" smtClean="0">
                <a:solidFill>
                  <a:srgbClr val="0A5100"/>
                </a:solidFill>
                <a:latin typeface="Avenir Black"/>
                <a:cs typeface="Avenir Black"/>
              </a:rPr>
              <a:t>. Pixel Stability</a:t>
            </a:r>
            <a:endParaRPr sz="4400" dirty="0">
              <a:solidFill>
                <a:srgbClr val="0A5100"/>
              </a:solidFill>
              <a:latin typeface="Avenir Black"/>
              <a:cs typeface="Avenir Black"/>
            </a:endParaRPr>
          </a:p>
        </p:txBody>
      </p:sp>
      <p:sp>
        <p:nvSpPr>
          <p:cNvPr id="59" name="object 10"/>
          <p:cNvSpPr/>
          <p:nvPr/>
        </p:nvSpPr>
        <p:spPr>
          <a:xfrm>
            <a:off x="609600" y="27203400"/>
            <a:ext cx="17966828" cy="0"/>
          </a:xfrm>
          <a:custGeom>
            <a:avLst/>
            <a:gdLst/>
            <a:ahLst/>
            <a:cxnLst/>
            <a:rect l="l" t="t" r="r" b="b"/>
            <a:pathLst>
              <a:path w="7339965">
                <a:moveTo>
                  <a:pt x="7339592" y="0"/>
                </a:moveTo>
                <a:lnTo>
                  <a:pt x="0" y="0"/>
                </a:lnTo>
              </a:path>
            </a:pathLst>
          </a:custGeom>
          <a:ln w="13296">
            <a:gradFill flip="none" rotWithShape="1">
              <a:gsLst>
                <a:gs pos="30000">
                  <a:srgbClr val="0A5100"/>
                </a:gs>
                <a:gs pos="100000">
                  <a:srgbClr val="FFFFFF"/>
                </a:gs>
              </a:gsLst>
              <a:path path="circle">
                <a:fillToRect l="50000" t="50000" r="50000" b="50000"/>
              </a:path>
              <a:tileRect/>
            </a:gradFill>
          </a:ln>
        </p:spPr>
        <p:txBody>
          <a:bodyPr wrap="square" lIns="0" tIns="0" rIns="0" bIns="0" rtlCol="0"/>
          <a:lstStyle/>
          <a:p>
            <a:endParaRPr/>
          </a:p>
        </p:txBody>
      </p:sp>
      <p:pic>
        <p:nvPicPr>
          <p:cNvPr id="61" name="Picture 60" descr="Screen Shot 2017-05-04 at 11.44.56.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457200" y="28270200"/>
            <a:ext cx="6934200" cy="6210188"/>
          </a:xfrm>
          <a:prstGeom prst="rect">
            <a:avLst/>
          </a:prstGeom>
        </p:spPr>
      </p:pic>
      <p:sp>
        <p:nvSpPr>
          <p:cNvPr id="62" name="TextBox 61"/>
          <p:cNvSpPr txBox="1"/>
          <p:nvPr/>
        </p:nvSpPr>
        <p:spPr>
          <a:xfrm>
            <a:off x="8001000" y="28041600"/>
            <a:ext cx="10744200" cy="1077218"/>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63" name="Picture 62" descr="Screen Shot 2017-05-10 at 15.33.50.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9982200" y="29260800"/>
            <a:ext cx="6771736" cy="1143000"/>
          </a:xfrm>
          <a:prstGeom prst="rect">
            <a:avLst/>
          </a:prstGeom>
        </p:spPr>
      </p:pic>
      <p:sp>
        <p:nvSpPr>
          <p:cNvPr id="64" name="TextBox 63"/>
          <p:cNvSpPr txBox="1"/>
          <p:nvPr/>
        </p:nvSpPr>
        <p:spPr>
          <a:xfrm>
            <a:off x="8001000" y="30480000"/>
            <a:ext cx="10744200" cy="4524315"/>
          </a:xfrm>
          <a:prstGeom prst="rect">
            <a:avLst/>
          </a:prstGeom>
          <a:noFill/>
        </p:spPr>
        <p:txBody>
          <a:bodyPr wrap="square" rtlCol="0">
            <a:spAutoFit/>
          </a:bodyPr>
          <a:lstStyle/>
          <a:p>
            <a:pPr algn="just"/>
            <a:r>
              <a:rPr lang="en-US" sz="3200" b="1" dirty="0">
                <a:latin typeface="Avenir Heavy"/>
                <a:cs typeface="Avenir Heavy"/>
              </a:rPr>
              <a:t>F&lt;1: </a:t>
            </a:r>
            <a:r>
              <a:rPr lang="en-US" sz="3200" b="1" dirty="0" smtClean="0">
                <a:latin typeface="Avenir Heavy"/>
                <a:cs typeface="Avenir Heavy"/>
              </a:rPr>
              <a:t>  </a:t>
            </a:r>
            <a:r>
              <a:rPr lang="en-US" sz="3200" i="1" dirty="0" smtClean="0">
                <a:latin typeface="Avenir Book"/>
                <a:cs typeface="Avenir Book"/>
              </a:rPr>
              <a:t>No </a:t>
            </a:r>
            <a:r>
              <a:rPr lang="en-US" sz="3200" i="1" dirty="0">
                <a:latin typeface="Avenir Book"/>
                <a:cs typeface="Avenir Book"/>
              </a:rPr>
              <a:t>variance above noise (stable)</a:t>
            </a:r>
            <a:endParaRPr lang="is-IS" sz="3200" i="1" dirty="0">
              <a:latin typeface="Avenir Book"/>
              <a:cs typeface="Avenir Book"/>
            </a:endParaRPr>
          </a:p>
          <a:p>
            <a:pPr algn="just"/>
            <a:r>
              <a:rPr lang="is-IS" sz="3200" b="1" dirty="0">
                <a:latin typeface="Avenir Heavy"/>
                <a:cs typeface="Avenir Heavy"/>
              </a:rPr>
              <a:t>F=1: </a:t>
            </a:r>
            <a:r>
              <a:rPr lang="is-IS" sz="3200" b="1" dirty="0" smtClean="0">
                <a:latin typeface="Avenir Heavy"/>
                <a:cs typeface="Avenir Heavy"/>
              </a:rPr>
              <a:t>  </a:t>
            </a:r>
            <a:r>
              <a:rPr lang="is-IS" sz="3200" i="1" dirty="0" smtClean="0">
                <a:latin typeface="Avenir Book"/>
                <a:cs typeface="Avenir Book"/>
              </a:rPr>
              <a:t>Variance </a:t>
            </a:r>
            <a:r>
              <a:rPr lang="is-IS" sz="3200" i="1" dirty="0">
                <a:latin typeface="Avenir Book"/>
                <a:cs typeface="Avenir Book"/>
              </a:rPr>
              <a:t>matches noise (stable)</a:t>
            </a:r>
          </a:p>
          <a:p>
            <a:pPr algn="just"/>
            <a:r>
              <a:rPr lang="is-IS" sz="3200" b="1" dirty="0">
                <a:latin typeface="Avenir Heavy"/>
                <a:cs typeface="Avenir Heavy"/>
              </a:rPr>
              <a:t>F&gt;1: </a:t>
            </a:r>
            <a:r>
              <a:rPr lang="is-IS" sz="3200" b="1" dirty="0" smtClean="0">
                <a:latin typeface="Avenir Heavy"/>
                <a:cs typeface="Avenir Heavy"/>
              </a:rPr>
              <a:t>  </a:t>
            </a:r>
            <a:r>
              <a:rPr lang="is-IS" sz="3200" i="1" dirty="0" smtClean="0">
                <a:latin typeface="Avenir Book"/>
                <a:cs typeface="Avenir Book"/>
              </a:rPr>
              <a:t>Some </a:t>
            </a:r>
            <a:r>
              <a:rPr lang="is-IS" sz="3200" i="1" dirty="0">
                <a:latin typeface="Avenir Book"/>
                <a:cs typeface="Avenir Book"/>
              </a:rPr>
              <a:t>variance above noise (stable)</a:t>
            </a:r>
          </a:p>
          <a:p>
            <a:pPr algn="just"/>
            <a:r>
              <a:rPr lang="is-IS" sz="3200" b="1" dirty="0">
                <a:latin typeface="Avenir Heavy"/>
                <a:cs typeface="Avenir Heavy"/>
              </a:rPr>
              <a:t>F</a:t>
            </a:r>
            <a:r>
              <a:rPr lang="is-IS" sz="3200" b="1" dirty="0" smtClean="0">
                <a:latin typeface="Avenir Heavy"/>
                <a:cs typeface="Avenir Heavy"/>
              </a:rPr>
              <a:t>&gt;&gt;1</a:t>
            </a:r>
            <a:r>
              <a:rPr lang="is-IS" sz="3200" b="1" smtClean="0">
                <a:latin typeface="Avenir Heavy"/>
                <a:cs typeface="Avenir Heavy"/>
              </a:rPr>
              <a:t>: </a:t>
            </a:r>
            <a:r>
              <a:rPr lang="is-IS" sz="3200" i="1" smtClean="0">
                <a:latin typeface="Avenir Book"/>
                <a:cs typeface="Avenir Book"/>
              </a:rPr>
              <a:t>Variance considerably above noise (unstable)</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a:latin typeface="Avenir Book"/>
                <a:cs typeface="Avenir Book"/>
              </a:rPr>
              <a:t>T</a:t>
            </a:r>
            <a:r>
              <a:rPr lang="en-US" sz="3200" dirty="0" smtClean="0">
                <a:latin typeface="Avenir Book"/>
                <a:cs typeface="Avenir Book"/>
              </a:rPr>
              <a:t>here are ~100 dark observations within an anneal cycle, and only </a:t>
            </a:r>
            <a:r>
              <a:rPr lang="en-US" sz="3200" dirty="0" smtClean="0">
                <a:latin typeface="Avenir Book"/>
                <a:cs typeface="Avenir Book"/>
              </a:rPr>
              <a:t>cosmic-ray-free pixels </a:t>
            </a:r>
            <a:r>
              <a:rPr lang="en-US" sz="3200" dirty="0" smtClean="0">
                <a:latin typeface="Avenir Book"/>
                <a:cs typeface="Avenir Book"/>
              </a:rPr>
              <a:t>contribute to the stability measurement.  </a:t>
            </a:r>
          </a:p>
          <a:p>
            <a:pPr algn="just"/>
            <a:endParaRPr lang="en-US" sz="3200" dirty="0">
              <a:latin typeface="Avenir Book"/>
              <a:cs typeface="Avenir Book"/>
            </a:endParaRPr>
          </a:p>
        </p:txBody>
      </p:sp>
      <p:pic>
        <p:nvPicPr>
          <p:cNvPr id="6" name="Picture 5"/>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9583400" y="18059400"/>
            <a:ext cx="9245600" cy="7772400"/>
          </a:xfrm>
          <a:prstGeom prst="rect">
            <a:avLst/>
          </a:prstGeom>
        </p:spPr>
      </p:pic>
      <p:sp>
        <p:nvSpPr>
          <p:cNvPr id="50" name="TextBox 49"/>
          <p:cNvSpPr txBox="1"/>
          <p:nvPr/>
        </p:nvSpPr>
        <p:spPr>
          <a:xfrm>
            <a:off x="29184600" y="19431000"/>
            <a:ext cx="8839200" cy="5509200"/>
          </a:xfrm>
          <a:prstGeom prst="rect">
            <a:avLst/>
          </a:prstGeom>
          <a:noFill/>
        </p:spPr>
        <p:txBody>
          <a:bodyPr wrap="square" rtlCol="0">
            <a:spAutoFit/>
          </a:bodyPr>
          <a:lstStyle/>
          <a:p>
            <a:pPr algn="just"/>
            <a:r>
              <a:rPr lang="en-US" sz="3200" dirty="0" smtClean="0">
                <a:latin typeface="Avenir Book"/>
                <a:cs typeface="Avenir Book"/>
              </a:rPr>
              <a:t>(Left) The percentage of pixels in each of the four classifications as a function of stability ratio for the March 2018 anneal period (this morphology is reflected in all </a:t>
            </a:r>
            <a:r>
              <a:rPr lang="en-US" sz="3200" dirty="0" err="1" smtClean="0">
                <a:latin typeface="Avenir Book"/>
                <a:cs typeface="Avenir Book"/>
              </a:rPr>
              <a:t>postflash</a:t>
            </a:r>
            <a:r>
              <a:rPr lang="en-US" sz="3200" dirty="0" smtClean="0">
                <a:latin typeface="Avenir Book"/>
                <a:cs typeface="Avenir Book"/>
              </a:rPr>
              <a:t> era anneal periods). A proposed method to determine the stability threshold (dark red vertical line) is to choose the point at which the percentage of cold + stable pixels changes at a rate of &lt;0.5% with varying stability ratio.  Pixels with stability ratios above this threshold are deemed unstable.</a:t>
            </a:r>
            <a:endParaRPr lang="en-US" sz="3200" dirty="0">
              <a:latin typeface="Avenir Book"/>
              <a:cs typeface="Avenir Book"/>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4015</TotalTime>
  <Words>1040</Words>
  <Application>Microsoft Macintosh PowerPoint</Application>
  <PresentationFormat>Custom</PresentationFormat>
  <Paragraphs>41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191</cp:revision>
  <cp:lastPrinted>2018-05-17T18:49:21Z</cp:lastPrinted>
  <dcterms:created xsi:type="dcterms:W3CDTF">2015-12-07T08:46:06Z</dcterms:created>
  <dcterms:modified xsi:type="dcterms:W3CDTF">2018-05-18T15:50:51Z</dcterms:modified>
</cp:coreProperties>
</file>